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74" r:id="rId3"/>
    <p:sldId id="279" r:id="rId4"/>
    <p:sldId id="280" r:id="rId5"/>
    <p:sldId id="281" r:id="rId6"/>
    <p:sldId id="282" r:id="rId7"/>
    <p:sldId id="283" r:id="rId8"/>
    <p:sldId id="272" r:id="rId9"/>
    <p:sldId id="268" r:id="rId10"/>
    <p:sldId id="271" r:id="rId11"/>
    <p:sldId id="269" r:id="rId12"/>
    <p:sldId id="270" r:id="rId13"/>
    <p:sldId id="264" r:id="rId14"/>
    <p:sldId id="266" r:id="rId15"/>
    <p:sldId id="265" r:id="rId16"/>
    <p:sldId id="267" r:id="rId17"/>
    <p:sldId id="261" r:id="rId18"/>
    <p:sldId id="260" r:id="rId19"/>
    <p:sldId id="262" r:id="rId20"/>
    <p:sldId id="263" r:id="rId21"/>
    <p:sldId id="257" r:id="rId22"/>
    <p:sldId id="256" r:id="rId23"/>
    <p:sldId id="258" r:id="rId24"/>
    <p:sldId id="259" r:id="rId25"/>
    <p:sldId id="273" r:id="rId26"/>
    <p:sldId id="276" r:id="rId27"/>
    <p:sldId id="277" r:id="rId28"/>
    <p:sldId id="27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8000"/>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09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5098DF-1CB8-457C-B375-0982C46E4DF6}"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098DF-1CB8-457C-B375-0982C46E4DF6}"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098DF-1CB8-457C-B375-0982C46E4DF6}"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098DF-1CB8-457C-B375-0982C46E4DF6}"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098DF-1CB8-457C-B375-0982C46E4DF6}"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5098DF-1CB8-457C-B375-0982C46E4DF6}" type="datetimeFigureOut">
              <a:rPr lang="en-US" smtClean="0"/>
              <a:pPr/>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5098DF-1CB8-457C-B375-0982C46E4DF6}" type="datetimeFigureOut">
              <a:rPr lang="en-US" smtClean="0"/>
              <a:pPr/>
              <a:t>5/12/2012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5098DF-1CB8-457C-B375-0982C46E4DF6}" type="datetimeFigureOut">
              <a:rPr lang="en-US" smtClean="0"/>
              <a:pPr/>
              <a:t>5/12/2012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098DF-1CB8-457C-B375-0982C46E4DF6}" type="datetimeFigureOut">
              <a:rPr lang="en-US" smtClean="0"/>
              <a:pPr/>
              <a:t>5/12/2012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098DF-1CB8-457C-B375-0982C46E4DF6}" type="datetimeFigureOut">
              <a:rPr lang="en-US" smtClean="0"/>
              <a:pPr/>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098DF-1CB8-457C-B375-0982C46E4DF6}" type="datetimeFigureOut">
              <a:rPr lang="en-US" smtClean="0"/>
              <a:pPr/>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F59EF-AE68-434A-A8B6-6F2E3A25A9FC}" type="slidenum">
              <a:rPr lang="en-US" smtClean="0"/>
              <a:pPr/>
              <a:t>‹#›</a:t>
            </a:fld>
            <a:endParaRPr lang="en-US"/>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098DF-1CB8-457C-B375-0982C46E4DF6}" type="datetimeFigureOut">
              <a:rPr lang="en-US" smtClean="0"/>
              <a:pPr/>
              <a:t>5/12/2012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2F59EF-AE68-434A-A8B6-6F2E3A25A9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66800" y="0"/>
            <a:ext cx="6858000" cy="6858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te-IN" sz="6000" b="1" dirty="0" smtClean="0">
                <a:solidFill>
                  <a:srgbClr val="C00000"/>
                </a:solidFill>
              </a:rPr>
              <a:t>మోహ</a:t>
            </a:r>
            <a:r>
              <a:rPr lang="te-IN" sz="6000" dirty="0" smtClean="0">
                <a:solidFill>
                  <a:srgbClr val="C00000"/>
                </a:solidFill>
              </a:rPr>
              <a:t>న్</a:t>
            </a:r>
            <a:r>
              <a:rPr lang="te-IN" sz="6000" b="1" dirty="0" smtClean="0">
                <a:solidFill>
                  <a:srgbClr val="C00000"/>
                </a:solidFill>
              </a:rPr>
              <a:t> దాస్ కరంచంద్ గాంధీ భారతీయులందరిచే ఆదరింపబడే ఒక గొప్ప స్వాతంత్ర్య సమరయోధుడు. ప్రజలు ఆయనను జాతిపిత గా గౌరవిస్తారు.</a:t>
            </a:r>
            <a:endParaRPr lang="en-US" sz="6000" b="1" dirty="0">
              <a:solidFill>
                <a:srgbClr val="C00000"/>
              </a:solidFill>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anthi\Desktop\421px-Gandhi_smiling_R.jpg"/>
          <p:cNvPicPr>
            <a:picLocks noChangeAspect="1" noChangeArrowheads="1"/>
          </p:cNvPicPr>
          <p:nvPr/>
        </p:nvPicPr>
        <p:blipFill>
          <a:blip r:embed="rId2" cstate="print"/>
          <a:srcRect/>
          <a:stretch>
            <a:fillRect/>
          </a:stretch>
        </p:blipFill>
        <p:spPr bwMode="auto">
          <a:xfrm>
            <a:off x="0" y="0"/>
            <a:ext cx="4800600" cy="6832537"/>
          </a:xfrm>
          <a:prstGeom prst="rect">
            <a:avLst/>
          </a:prstGeom>
          <a:noFill/>
        </p:spPr>
      </p:pic>
      <p:sp>
        <p:nvSpPr>
          <p:cNvPr id="3" name="Title 1"/>
          <p:cNvSpPr txBox="1">
            <a:spLocks/>
          </p:cNvSpPr>
          <p:nvPr/>
        </p:nvSpPr>
        <p:spPr>
          <a:xfrm>
            <a:off x="5334000" y="2743200"/>
            <a:ext cx="3352800" cy="3733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e-IN" sz="9600" b="1" i="0" u="none" strike="noStrike" kern="1200" cap="none" spc="0" normalizeH="0" baseline="0" noProof="0" dirty="0" smtClean="0">
                <a:ln>
                  <a:noFill/>
                </a:ln>
                <a:solidFill>
                  <a:srgbClr val="C00000"/>
                </a:solidFill>
                <a:effectLst/>
                <a:uLnTx/>
                <a:uFillTx/>
                <a:latin typeface="+mj-lt"/>
                <a:ea typeface="+mj-ea"/>
                <a:cs typeface="+mj-cs"/>
              </a:rPr>
              <a:t>గాంధీ</a:t>
            </a:r>
            <a:endParaRPr kumimoji="0" lang="en-US" sz="9600" b="1" i="0" u="none" strike="noStrike" kern="120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te-IN" b="1" dirty="0" smtClean="0">
                <a:solidFill>
                  <a:srgbClr val="008000"/>
                </a:solidFill>
              </a:rPr>
              <a:t>సత్యము, అహింసలు గాంధీ కొలిచిన దేవతలు. సహాయ నిరాకరణ, సత్యాగ్రహము ఆయన పూజాసామాగ్రి. 20వ శతాబ్దిలోని రాజకీయనాయకులలో అత్యధికముగా మానవాళిని ప్రభావితము చేసిన రాజకీయ నాయకునిగా ఆయనను </a:t>
            </a:r>
            <a:r>
              <a:rPr lang="en-US" b="1" dirty="0" smtClean="0">
                <a:solidFill>
                  <a:srgbClr val="008000"/>
                </a:solidFill>
              </a:rPr>
              <a:t>CABLE NEWS NETWORK, USA (CNN) </a:t>
            </a:r>
            <a:r>
              <a:rPr lang="te-IN" b="1" dirty="0" smtClean="0">
                <a:solidFill>
                  <a:srgbClr val="008000"/>
                </a:solidFill>
              </a:rPr>
              <a:t>జరిపిన సర్వేలో ప్రజలు గుర్తించారు.</a:t>
            </a:r>
            <a:endParaRPr lang="en-US" b="1" dirty="0">
              <a:solidFill>
                <a:srgbClr val="008000"/>
              </a:solidFill>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te-IN" sz="8000" b="1" dirty="0" smtClean="0">
                <a:solidFill>
                  <a:srgbClr val="FF0000"/>
                </a:solidFill>
              </a:rPr>
              <a:t>నెల్స</a:t>
            </a:r>
            <a:r>
              <a:rPr lang="te-IN" sz="8000" dirty="0" smtClean="0">
                <a:solidFill>
                  <a:srgbClr val="FF0000"/>
                </a:solidFill>
              </a:rPr>
              <a:t>న్</a:t>
            </a:r>
            <a:r>
              <a:rPr lang="te-IN" sz="8000" b="1" dirty="0" smtClean="0">
                <a:solidFill>
                  <a:srgbClr val="FF0000"/>
                </a:solidFill>
              </a:rPr>
              <a:t> రోలిహ్లాహ్లా మండేలా</a:t>
            </a:r>
            <a:r>
              <a:rPr lang="en-US" sz="8000" b="1" dirty="0" smtClean="0"/>
              <a:t/>
            </a:r>
            <a:br>
              <a:rPr lang="en-US" sz="8000" b="1" dirty="0" smtClean="0"/>
            </a:br>
            <a:r>
              <a:rPr lang="en-US" sz="8000" b="1" dirty="0" smtClean="0">
                <a:solidFill>
                  <a:srgbClr val="00B050"/>
                </a:solidFill>
              </a:rPr>
              <a:t>Nelson </a:t>
            </a:r>
            <a:r>
              <a:rPr lang="en-US" sz="8000" b="1" dirty="0" err="1" smtClean="0">
                <a:solidFill>
                  <a:srgbClr val="00B050"/>
                </a:solidFill>
              </a:rPr>
              <a:t>Rolihlahla</a:t>
            </a:r>
            <a:r>
              <a:rPr lang="en-US" sz="8000" b="1" dirty="0" smtClean="0">
                <a:solidFill>
                  <a:srgbClr val="00B050"/>
                </a:solidFill>
              </a:rPr>
              <a:t> Mandela</a:t>
            </a:r>
            <a:endParaRPr lang="en-US" sz="8000" b="1" dirty="0">
              <a:solidFill>
                <a:srgbClr val="00B050"/>
              </a:solidFill>
            </a:endParaRPr>
          </a:p>
        </p:txBody>
      </p:sp>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anthi\Desktop\Nelson_Mandela-2008_(edit).jpg"/>
          <p:cNvPicPr>
            <a:picLocks noChangeAspect="1" noChangeArrowheads="1"/>
          </p:cNvPicPr>
          <p:nvPr/>
        </p:nvPicPr>
        <p:blipFill>
          <a:blip r:embed="rId2" cstate="print"/>
          <a:srcRect/>
          <a:stretch>
            <a:fillRect/>
          </a:stretch>
        </p:blipFill>
        <p:spPr bwMode="auto">
          <a:xfrm>
            <a:off x="0" y="0"/>
            <a:ext cx="9144000" cy="11939276"/>
          </a:xfrm>
          <a:prstGeom prst="rect">
            <a:avLst/>
          </a:prstGeom>
          <a:noFill/>
        </p:spPr>
      </p:pic>
      <p:sp>
        <p:nvSpPr>
          <p:cNvPr id="3" name="Rectangle 2"/>
          <p:cNvSpPr/>
          <p:nvPr/>
        </p:nvSpPr>
        <p:spPr>
          <a:xfrm>
            <a:off x="175728" y="228600"/>
            <a:ext cx="2643672" cy="1015663"/>
          </a:xfrm>
          <a:prstGeom prst="rect">
            <a:avLst/>
          </a:prstGeom>
        </p:spPr>
        <p:txBody>
          <a:bodyPr wrap="none">
            <a:spAutoFit/>
          </a:bodyPr>
          <a:lstStyle/>
          <a:p>
            <a:r>
              <a:rPr lang="te-IN" sz="6000" b="1" dirty="0" smtClean="0">
                <a:solidFill>
                  <a:srgbClr val="FFFF00"/>
                </a:solidFill>
              </a:rPr>
              <a:t>మండేలా</a:t>
            </a:r>
            <a:endParaRPr lang="en-US" sz="6000" dirty="0">
              <a:solidFill>
                <a:srgbClr val="FFFF00"/>
              </a:solidFill>
            </a:endParaRPr>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te-IN" sz="5400" b="1" dirty="0" smtClean="0"/>
              <a:t>నెల్స</a:t>
            </a:r>
            <a:r>
              <a:rPr lang="te-IN" sz="5400" dirty="0" smtClean="0"/>
              <a:t>న్</a:t>
            </a:r>
            <a:r>
              <a:rPr lang="te-IN" sz="5400" b="1" dirty="0" smtClean="0"/>
              <a:t> రోలిహ్లాహ్లా మండేలా (ఆంగ్లం </a:t>
            </a:r>
            <a:r>
              <a:rPr lang="en-US" sz="5400" b="1" dirty="0" smtClean="0"/>
              <a:t>Nelson </a:t>
            </a:r>
            <a:r>
              <a:rPr lang="en-US" sz="5400" b="1" dirty="0" err="1" smtClean="0"/>
              <a:t>Rolihlahla</a:t>
            </a:r>
            <a:r>
              <a:rPr lang="en-US" sz="5400" b="1" dirty="0" smtClean="0"/>
              <a:t> Mandela, </a:t>
            </a:r>
            <a:r>
              <a:rPr lang="te-IN" sz="5400" b="1" dirty="0" smtClean="0"/>
              <a:t>జననం 18 జూలై 1918) దక్షిణాఫ్రికా మాజీ అధ్యక్షుడు. ఆ దేశానికి పూర్తి స్థాయి ప్రజాస్వామ్యంలో ఎన్నికైన మొట్టమొదటి నాయకుడు.</a:t>
            </a:r>
            <a:endParaRPr lang="en-US" sz="5400" b="1" dirty="0"/>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Autofit/>
          </a:bodyPr>
          <a:lstStyle/>
          <a:p>
            <a:r>
              <a:rPr lang="te-IN" sz="3400" b="1" dirty="0" smtClean="0">
                <a:solidFill>
                  <a:srgbClr val="0070C0"/>
                </a:solidFill>
              </a:rPr>
              <a:t>అధ్యక్షుడు కాకమునుపు ఇతను జాతి వివక్ష వ్యతిరేఖ ఉద్యమ కారుడు మరియు ఆఫ్రిక</a:t>
            </a:r>
            <a:r>
              <a:rPr lang="te-IN" sz="3400" dirty="0" smtClean="0">
                <a:solidFill>
                  <a:srgbClr val="0070C0"/>
                </a:solidFill>
              </a:rPr>
              <a:t>న్</a:t>
            </a:r>
            <a:r>
              <a:rPr lang="te-IN" sz="3400" b="1" dirty="0" smtClean="0">
                <a:solidFill>
                  <a:srgbClr val="0070C0"/>
                </a:solidFill>
              </a:rPr>
              <a:t> నేషనల్ కాంగ్రెస్ కు, దానికి సాయుధ విభాగం అయిన "ఉంకోంటో విసిజ్వే"కు అధ్యక్షుడు. జాతి వివక్షకు వ్యతిరేకంగా జరిపిన పోరాటంలో జరిగిన ఒక మారణకాండకు సంబంధించి 27 సంవత్సరాల పాటు "రోబెన్" అనే ద్వీపంలో జైలు శిక్షననుభవించాడు. 20వ శతాబ్దపు అత్యంత ప్రసిద్ధులైన ప్రపంచ నాయకులలో ఒకడు. నల్లజాతి సూరీడు అని పలు తెలుగు వ్యాసాలలో ఈయనను గురించి వర్ణించారు. జాతి వివక్షతకు వ్యతిరేకంగా జరిపే పొరాటాలకు, వర్ణ సమానతకు నెల్సన్ మండేలా సంకేతంగా నిలిచాడు.</a:t>
            </a:r>
            <a:endParaRPr lang="en-US" sz="3400" b="1" dirty="0">
              <a:solidFill>
                <a:srgbClr val="0070C0"/>
              </a:solidFill>
            </a:endParaRPr>
          </a:p>
        </p:txBody>
      </p:sp>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r>
              <a:rPr lang="en-US" sz="8800" b="1" dirty="0" err="1" smtClean="0">
                <a:solidFill>
                  <a:srgbClr val="7030A0"/>
                </a:solidFill>
              </a:rPr>
              <a:t>అన్నా</a:t>
            </a:r>
            <a:r>
              <a:rPr lang="en-US" sz="8800" b="1" dirty="0" smtClean="0">
                <a:solidFill>
                  <a:srgbClr val="7030A0"/>
                </a:solidFill>
              </a:rPr>
              <a:t> </a:t>
            </a:r>
            <a:r>
              <a:rPr lang="en-US" sz="8800" b="1" dirty="0" err="1" smtClean="0">
                <a:solidFill>
                  <a:srgbClr val="7030A0"/>
                </a:solidFill>
              </a:rPr>
              <a:t>ఎలియనార్</a:t>
            </a:r>
            <a:r>
              <a:rPr lang="en-US" sz="8800" b="1" dirty="0" smtClean="0">
                <a:solidFill>
                  <a:srgbClr val="7030A0"/>
                </a:solidFill>
              </a:rPr>
              <a:t> </a:t>
            </a:r>
            <a:r>
              <a:rPr lang="en-US" sz="8800" b="1" dirty="0" err="1" smtClean="0">
                <a:solidFill>
                  <a:srgbClr val="7030A0"/>
                </a:solidFill>
              </a:rPr>
              <a:t>రూజ్</a:t>
            </a:r>
            <a:r>
              <a:rPr lang="en-US" sz="8800" b="1" dirty="0" smtClean="0">
                <a:solidFill>
                  <a:srgbClr val="7030A0"/>
                </a:solidFill>
              </a:rPr>
              <a:t> </a:t>
            </a:r>
            <a:r>
              <a:rPr lang="en-US" sz="8800" b="1" dirty="0" err="1" smtClean="0">
                <a:solidFill>
                  <a:srgbClr val="7030A0"/>
                </a:solidFill>
              </a:rPr>
              <a:t>వెల్ట్</a:t>
            </a:r>
            <a:r>
              <a:rPr lang="en-US" sz="8800" b="1" dirty="0" smtClean="0">
                <a:solidFill>
                  <a:srgbClr val="7030A0"/>
                </a:solidFill>
              </a:rPr>
              <a:t/>
            </a:r>
            <a:br>
              <a:rPr lang="en-US" sz="8800" b="1" dirty="0" smtClean="0">
                <a:solidFill>
                  <a:srgbClr val="7030A0"/>
                </a:solidFill>
              </a:rPr>
            </a:br>
            <a:r>
              <a:rPr lang="en-US" sz="6600" b="1" dirty="0" smtClean="0"/>
              <a:t> Anna Eleanor Roosevelt </a:t>
            </a:r>
            <a:endParaRPr lang="en-US" sz="8800" b="1" dirty="0">
              <a:solidFill>
                <a:srgbClr val="7030A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santhi\Desktop\EleanorRoosevelt_4.jpg"/>
          <p:cNvPicPr>
            <a:picLocks noChangeAspect="1" noChangeArrowheads="1"/>
          </p:cNvPicPr>
          <p:nvPr/>
        </p:nvPicPr>
        <p:blipFill>
          <a:blip r:embed="rId2" cstate="print"/>
          <a:srcRect/>
          <a:stretch>
            <a:fillRect/>
          </a:stretch>
        </p:blipFill>
        <p:spPr bwMode="auto">
          <a:xfrm>
            <a:off x="0" y="-1"/>
            <a:ext cx="6934200" cy="6880447"/>
          </a:xfrm>
          <a:prstGeom prst="rect">
            <a:avLst/>
          </a:prstGeom>
          <a:noFill/>
        </p:spPr>
      </p:pic>
      <p:sp>
        <p:nvSpPr>
          <p:cNvPr id="4" name="Rectangle 3"/>
          <p:cNvSpPr/>
          <p:nvPr/>
        </p:nvSpPr>
        <p:spPr>
          <a:xfrm rot="16200000">
            <a:off x="4630065" y="2972592"/>
            <a:ext cx="6939816" cy="830997"/>
          </a:xfrm>
          <a:prstGeom prst="rect">
            <a:avLst/>
          </a:prstGeom>
        </p:spPr>
        <p:txBody>
          <a:bodyPr wrap="square">
            <a:spAutoFit/>
          </a:bodyPr>
          <a:lstStyle/>
          <a:p>
            <a:pPr algn="ctr"/>
            <a:r>
              <a:rPr lang="en-US" sz="4800" b="1" dirty="0" err="1" smtClean="0">
                <a:solidFill>
                  <a:srgbClr val="7030A0"/>
                </a:solidFill>
              </a:rPr>
              <a:t>అన్నా</a:t>
            </a:r>
            <a:r>
              <a:rPr lang="en-US" sz="4800" b="1" dirty="0" smtClean="0">
                <a:solidFill>
                  <a:srgbClr val="7030A0"/>
                </a:solidFill>
              </a:rPr>
              <a:t> </a:t>
            </a:r>
            <a:r>
              <a:rPr lang="en-US" sz="4800" b="1" dirty="0" err="1" smtClean="0">
                <a:solidFill>
                  <a:srgbClr val="7030A0"/>
                </a:solidFill>
              </a:rPr>
              <a:t>ఎలియనార్</a:t>
            </a:r>
            <a:r>
              <a:rPr lang="en-US" sz="4800" b="1" dirty="0" smtClean="0">
                <a:solidFill>
                  <a:srgbClr val="7030A0"/>
                </a:solidFill>
              </a:rPr>
              <a:t> </a:t>
            </a:r>
            <a:r>
              <a:rPr lang="en-US" sz="4800" b="1" dirty="0" err="1" smtClean="0">
                <a:solidFill>
                  <a:srgbClr val="7030A0"/>
                </a:solidFill>
              </a:rPr>
              <a:t>రూజ్</a:t>
            </a:r>
            <a:r>
              <a:rPr lang="en-US" sz="4800" b="1" dirty="0" smtClean="0">
                <a:solidFill>
                  <a:srgbClr val="7030A0"/>
                </a:solidFill>
              </a:rPr>
              <a:t> </a:t>
            </a:r>
            <a:r>
              <a:rPr lang="en-US" sz="4800" b="1" dirty="0" err="1" smtClean="0">
                <a:solidFill>
                  <a:srgbClr val="7030A0"/>
                </a:solidFill>
              </a:rPr>
              <a:t>వెల్ట్</a:t>
            </a:r>
            <a:endParaRPr lang="en-US" sz="4800" dirty="0"/>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6000" b="1" dirty="0" smtClean="0"/>
              <a:t>Anna Eleanor </a:t>
            </a:r>
            <a:r>
              <a:rPr lang="en-US" sz="6000" b="1" smtClean="0"/>
              <a:t>Roosevelt October </a:t>
            </a:r>
            <a:r>
              <a:rPr lang="en-US" sz="6000" b="1" dirty="0" smtClean="0"/>
              <a:t>11, 1884 – November 7, 1962) was the First Lady of the United States from 1933 to 1945.</a:t>
            </a:r>
            <a:endParaRPr lang="en-US" sz="6000" b="1" dirty="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economy\1\humanall.jpg"/>
          <p:cNvPicPr>
            <a:picLocks noChangeAspect="1" noChangeArrowheads="1"/>
          </p:cNvPicPr>
          <p:nvPr/>
        </p:nvPicPr>
        <p:blipFill>
          <a:blip r:embed="rId2" cstate="print"/>
          <a:srcRect/>
          <a:stretch>
            <a:fillRect/>
          </a:stretch>
        </p:blipFill>
        <p:spPr bwMode="auto">
          <a:xfrm>
            <a:off x="-2438401" y="-1828800"/>
            <a:ext cx="12293601" cy="9601200"/>
          </a:xfrm>
          <a:prstGeom prst="rect">
            <a:avLst/>
          </a:prstGeom>
          <a:noFill/>
        </p:spPr>
      </p:pic>
      <p:sp>
        <p:nvSpPr>
          <p:cNvPr id="5" name="Rectangle 4"/>
          <p:cNvSpPr/>
          <p:nvPr/>
        </p:nvSpPr>
        <p:spPr>
          <a:xfrm>
            <a:off x="533401" y="1447800"/>
            <a:ext cx="8610600" cy="4339650"/>
          </a:xfrm>
          <a:prstGeom prst="rect">
            <a:avLst/>
          </a:prstGeom>
        </p:spPr>
        <p:txBody>
          <a:bodyPr wrap="square">
            <a:spAutoFit/>
          </a:bodyPr>
          <a:lstStyle/>
          <a:p>
            <a:pPr algn="ctr"/>
            <a:r>
              <a:rPr lang="te-IN" sz="13800" b="1" dirty="0" smtClean="0"/>
              <a:t>మానవ హక్కులు</a:t>
            </a:r>
            <a:endParaRPr lang="te-IN" sz="13800"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770" decel="100000"/>
                                        <p:tgtEl>
                                          <p:spTgt spid="5">
                                            <p:txEl>
                                              <p:pRg st="0" end="0"/>
                                            </p:txEl>
                                          </p:spTgt>
                                        </p:tgtEl>
                                      </p:cBhvr>
                                    </p:animEffect>
                                    <p:animScale>
                                      <p:cBhvr>
                                        <p:cTn id="8" dur="770" decel="100000"/>
                                        <p:tgtEl>
                                          <p:spTgt spid="5">
                                            <p:txEl>
                                              <p:pRg st="0" end="0"/>
                                            </p:txEl>
                                          </p:spTgt>
                                        </p:tgtEl>
                                      </p:cBhvr>
                                      <p:from x="10000" y="10000"/>
                                      <p:to x="200000" y="450000"/>
                                    </p:animScale>
                                    <p:animScale>
                                      <p:cBhvr>
                                        <p:cTn id="9" dur="1230" accel="100000" fill="hold">
                                          <p:stCondLst>
                                            <p:cond delay="770"/>
                                          </p:stCondLst>
                                        </p:cTn>
                                        <p:tgtEl>
                                          <p:spTgt spid="5">
                                            <p:txEl>
                                              <p:pRg st="0" end="0"/>
                                            </p:txEl>
                                          </p:spTgt>
                                        </p:tgtEl>
                                      </p:cBhvr>
                                      <p:from x="200000" y="450000"/>
                                      <p:to x="100000" y="100000"/>
                                    </p:animScale>
                                    <p:set>
                                      <p:cBhvr>
                                        <p:cTn id="10" dur="770" fill="hold"/>
                                        <p:tgtEl>
                                          <p:spTgt spid="5">
                                            <p:txEl>
                                              <p:pRg st="0" end="0"/>
                                            </p:txEl>
                                          </p:spTgt>
                                        </p:tgtEl>
                                        <p:attrNameLst>
                                          <p:attrName>ppt_x</p:attrName>
                                        </p:attrNameLst>
                                      </p:cBhvr>
                                      <p:to>
                                        <p:strVal val="(0.5)"/>
                                      </p:to>
                                    </p:set>
                                    <p:anim from="(0.5)" to="(#ppt_x)" calcmode="lin" valueType="num">
                                      <p:cBhvr>
                                        <p:cTn id="11" dur="1230" accel="100000" fill="hold">
                                          <p:stCondLst>
                                            <p:cond delay="770"/>
                                          </p:stCondLst>
                                        </p:cTn>
                                        <p:tgtEl>
                                          <p:spTgt spid="5">
                                            <p:txEl>
                                              <p:pRg st="0" end="0"/>
                                            </p:txEl>
                                          </p:spTgt>
                                        </p:tgtEl>
                                        <p:attrNameLst>
                                          <p:attrName>ppt_x</p:attrName>
                                        </p:attrNameLst>
                                      </p:cBhvr>
                                    </p:anim>
                                    <p:set>
                                      <p:cBhvr>
                                        <p:cTn id="12" dur="770" fill="hold"/>
                                        <p:tgtEl>
                                          <p:spTgt spid="5">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5">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6600" b="1" dirty="0" smtClean="0">
                <a:solidFill>
                  <a:srgbClr val="FF00FF"/>
                </a:solidFill>
              </a:rPr>
              <a:t>She supported the New Deal policies of her husband, distant cousin Franklin Delano Roosevelt.</a:t>
            </a:r>
            <a:endParaRPr lang="en-US" sz="6600" b="1" dirty="0">
              <a:solidFill>
                <a:srgbClr val="FF00FF"/>
              </a:solidFill>
            </a:endParaRPr>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278562"/>
          </a:xfrm>
        </p:spPr>
        <p:txBody>
          <a:bodyPr>
            <a:normAutofit fontScale="90000"/>
          </a:bodyPr>
          <a:lstStyle/>
          <a:p>
            <a:r>
              <a:rPr lang="te-IN" sz="7200" b="1" dirty="0" smtClean="0">
                <a:solidFill>
                  <a:srgbClr val="FF0000"/>
                </a:solidFill>
              </a:rPr>
              <a:t>మార్టి</a:t>
            </a:r>
            <a:r>
              <a:rPr lang="te-IN" sz="7200" dirty="0" smtClean="0">
                <a:solidFill>
                  <a:srgbClr val="FF0000"/>
                </a:solidFill>
              </a:rPr>
              <a:t>న్</a:t>
            </a:r>
            <a:r>
              <a:rPr lang="te-IN" sz="7200" b="1" dirty="0" smtClean="0">
                <a:solidFill>
                  <a:srgbClr val="FF0000"/>
                </a:solidFill>
              </a:rPr>
              <a:t> లూథర్ కింగ్ జూనియర్ </a:t>
            </a:r>
            <a:r>
              <a:rPr lang="en-US" sz="7200" b="1" dirty="0" smtClean="0">
                <a:solidFill>
                  <a:srgbClr val="FF0000"/>
                </a:solidFill>
              </a:rPr>
              <a:t/>
            </a:r>
            <a:br>
              <a:rPr lang="en-US" sz="7200" b="1" dirty="0" smtClean="0">
                <a:solidFill>
                  <a:srgbClr val="FF0000"/>
                </a:solidFill>
              </a:rPr>
            </a:br>
            <a:r>
              <a:rPr lang="te-IN" sz="7200" b="1" dirty="0" smtClean="0">
                <a:solidFill>
                  <a:srgbClr val="FF0000"/>
                </a:solidFill>
              </a:rPr>
              <a:t>(</a:t>
            </a:r>
            <a:r>
              <a:rPr lang="en-US" sz="7200" b="1" dirty="0" smtClean="0">
                <a:solidFill>
                  <a:srgbClr val="FF0000"/>
                </a:solidFill>
              </a:rPr>
              <a:t>Martin Luther King, Jr. ) </a:t>
            </a:r>
            <a:br>
              <a:rPr lang="en-US" sz="7200" b="1" dirty="0" smtClean="0">
                <a:solidFill>
                  <a:srgbClr val="FF0000"/>
                </a:solidFill>
              </a:rPr>
            </a:br>
            <a:r>
              <a:rPr lang="en-US" sz="7200" b="1" dirty="0" smtClean="0">
                <a:solidFill>
                  <a:srgbClr val="FF0000"/>
                </a:solidFill>
              </a:rPr>
              <a:t>(</a:t>
            </a:r>
            <a:r>
              <a:rPr lang="te-IN" sz="7200" b="1" dirty="0" smtClean="0">
                <a:solidFill>
                  <a:srgbClr val="FF0000"/>
                </a:solidFill>
              </a:rPr>
              <a:t>జనవరి 15, 1929 - ఏప్రిల్ 4, 1968)</a:t>
            </a:r>
            <a:endParaRPr lang="en-US" sz="7200" b="1" dirty="0">
              <a:solidFill>
                <a:srgbClr val="FF0000"/>
              </a:solidFill>
            </a:endParaRPr>
          </a:p>
        </p:txBody>
      </p:sp>
    </p:spTree>
  </p:cSld>
  <p:clrMapOvr>
    <a:masterClrMapping/>
  </p:clrMapOvr>
  <p:transition>
    <p:wipe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santhi\Desktop\250px-Martin_Luther_King_Jr_NYWTS.jpg"/>
          <p:cNvPicPr>
            <a:picLocks noChangeAspect="1" noChangeArrowheads="1"/>
          </p:cNvPicPr>
          <p:nvPr/>
        </p:nvPicPr>
        <p:blipFill>
          <a:blip r:embed="rId2" cstate="print"/>
          <a:srcRect/>
          <a:stretch>
            <a:fillRect/>
          </a:stretch>
        </p:blipFill>
        <p:spPr bwMode="auto">
          <a:xfrm>
            <a:off x="0" y="0"/>
            <a:ext cx="9144000" cy="11082528"/>
          </a:xfrm>
          <a:prstGeom prst="rect">
            <a:avLst/>
          </a:prstGeom>
          <a:noFill/>
        </p:spPr>
      </p:pic>
      <p:sp>
        <p:nvSpPr>
          <p:cNvPr id="8" name="Rectangle 7"/>
          <p:cNvSpPr/>
          <p:nvPr/>
        </p:nvSpPr>
        <p:spPr>
          <a:xfrm>
            <a:off x="2286000" y="115669"/>
            <a:ext cx="5399235" cy="646331"/>
          </a:xfrm>
          <a:prstGeom prst="rect">
            <a:avLst/>
          </a:prstGeom>
        </p:spPr>
        <p:txBody>
          <a:bodyPr wrap="none">
            <a:spAutoFit/>
          </a:bodyPr>
          <a:lstStyle/>
          <a:p>
            <a:r>
              <a:rPr lang="te-IN" sz="3600" b="1" dirty="0" smtClean="0">
                <a:solidFill>
                  <a:srgbClr val="FFFF00"/>
                </a:solidFill>
              </a:rPr>
              <a:t>మార్టి</a:t>
            </a:r>
            <a:r>
              <a:rPr lang="te-IN" sz="3600" dirty="0" smtClean="0">
                <a:solidFill>
                  <a:srgbClr val="FFFF00"/>
                </a:solidFill>
              </a:rPr>
              <a:t>న్</a:t>
            </a:r>
            <a:r>
              <a:rPr lang="te-IN" sz="3600" b="1" dirty="0" smtClean="0">
                <a:solidFill>
                  <a:srgbClr val="FFFF00"/>
                </a:solidFill>
              </a:rPr>
              <a:t> లూథర్ కింగ్ జూనియర్ </a:t>
            </a:r>
            <a:endParaRPr lang="en-US" sz="3600" dirty="0">
              <a:solidFill>
                <a:srgbClr val="FFFF00"/>
              </a:solidFill>
            </a:endParaRPr>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te-IN" b="1" dirty="0" smtClean="0">
                <a:solidFill>
                  <a:srgbClr val="0033CC"/>
                </a:solidFill>
              </a:rPr>
              <a:t>అమెరికా కు చెందిన పాస్టర్, ఉద్యమకారుడు మరియు ప్రముఖ ఆఫ్రికన్-అమెరికన్ పౌరహక్కుల ఉద్యమకారుడు. ఇతడి ముఖ్య ఉద్దేశ్యం అమెరికాలో పౌర హక్కులను కాపాడడంలో అభివృద్ధి సాధించడం, మరియు ఇతడిని మానవహక్కుల పరిరక్షణా ప్రతినిధిగా నేటికినీ గుర్తింపు ఉన్నది.</a:t>
            </a:r>
            <a:endParaRPr lang="en-US" b="1" dirty="0">
              <a:solidFill>
                <a:srgbClr val="0033CC"/>
              </a:solidFill>
            </a:endParaRPr>
          </a:p>
        </p:txBody>
      </p:sp>
    </p:spTree>
  </p:cSld>
  <p:clrMapOvr>
    <a:masterClrMapping/>
  </p:clrMapOvr>
  <p:transition>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te-IN" b="1" dirty="0" smtClean="0">
                <a:solidFill>
                  <a:srgbClr val="00B050"/>
                </a:solidFill>
              </a:rPr>
              <a:t>ఇతను బాప్టిస్ట్ మినిస్టర్ కూడానూ.[1] ఇతను పౌరహక్కుల రక్షణా ఉద్యమం ద్వారా తన ప్రస్థానం మొదలెట్టాడు. ఇతడు 1955 మాంట్‌గొమరీ బస్సు నిరసనకు ప్రాతినిధ్యం వహించాడు, మరియు సదరన్ క్రిస్టియన్ లీడర్‌షిప్ కాన్ఫరెన్స్ 1957లో స్థాపించుటకు తోడ్పడ్డాడు, ఈ సంస్థకు ఇతను మొదటి అధ్యక్షుడు.</a:t>
            </a:r>
            <a:endParaRPr lang="en-US" b="1" dirty="0">
              <a:solidFill>
                <a:srgbClr val="00B05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economy\1\ansun_web.jpg"/>
          <p:cNvPicPr>
            <a:picLocks noChangeAspect="1" noChangeArrowheads="1"/>
          </p:cNvPicPr>
          <p:nvPr/>
        </p:nvPicPr>
        <p:blipFill>
          <a:blip r:embed="rId2" cstate="print"/>
          <a:srcRect/>
          <a:stretch>
            <a:fillRect/>
          </a:stretch>
        </p:blipFill>
        <p:spPr bwMode="auto">
          <a:xfrm>
            <a:off x="0" y="0"/>
            <a:ext cx="9102657" cy="4343400"/>
          </a:xfrm>
          <a:prstGeom prst="rect">
            <a:avLst/>
          </a:prstGeom>
          <a:noFill/>
        </p:spPr>
      </p:pic>
      <p:sp>
        <p:nvSpPr>
          <p:cNvPr id="5" name="Rectangle 4"/>
          <p:cNvSpPr/>
          <p:nvPr/>
        </p:nvSpPr>
        <p:spPr>
          <a:xfrm>
            <a:off x="0" y="5181600"/>
            <a:ext cx="9144000" cy="923330"/>
          </a:xfrm>
          <a:prstGeom prst="rect">
            <a:avLst/>
          </a:prstGeom>
        </p:spPr>
        <p:txBody>
          <a:bodyPr wrap="square">
            <a:spAutoFit/>
          </a:bodyPr>
          <a:lstStyle/>
          <a:p>
            <a:pPr algn="ctr"/>
            <a:r>
              <a:rPr lang="en-IN" sz="5400" dirty="0" err="1" smtClean="0">
                <a:solidFill>
                  <a:srgbClr val="FF0000"/>
                </a:solidFill>
                <a:latin typeface="#44 Font" pitchFamily="2" charset="0"/>
              </a:rPr>
              <a:t>Aung</a:t>
            </a:r>
            <a:r>
              <a:rPr lang="en-IN" sz="5400" dirty="0" smtClean="0">
                <a:solidFill>
                  <a:srgbClr val="FF0000"/>
                </a:solidFill>
                <a:latin typeface="#44 Font" pitchFamily="2" charset="0"/>
              </a:rPr>
              <a:t> San </a:t>
            </a:r>
            <a:r>
              <a:rPr lang="en-IN" sz="5400" dirty="0" err="1" smtClean="0">
                <a:solidFill>
                  <a:srgbClr val="FF0000"/>
                </a:solidFill>
                <a:latin typeface="#44 Font" pitchFamily="2" charset="0"/>
              </a:rPr>
              <a:t>Suu</a:t>
            </a:r>
            <a:r>
              <a:rPr lang="en-IN" sz="5400" dirty="0" smtClean="0">
                <a:solidFill>
                  <a:srgbClr val="FF0000"/>
                </a:solidFill>
                <a:latin typeface="#44 Font" pitchFamily="2" charset="0"/>
              </a:rPr>
              <a:t> </a:t>
            </a:r>
            <a:r>
              <a:rPr lang="en-IN" sz="5400" dirty="0" err="1" smtClean="0">
                <a:solidFill>
                  <a:srgbClr val="FF0000"/>
                </a:solidFill>
                <a:latin typeface="#44 Font" pitchFamily="2" charset="0"/>
              </a:rPr>
              <a:t>Kyi</a:t>
            </a:r>
            <a:endParaRPr lang="en-IN" sz="5400" dirty="0">
              <a:solidFill>
                <a:srgbClr val="FF0000"/>
              </a:solidFill>
              <a:latin typeface="#44 Font"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815" y="2067910"/>
            <a:ext cx="8723585" cy="4616648"/>
          </a:xfrm>
          <a:prstGeom prst="rect">
            <a:avLst/>
          </a:prstGeom>
        </p:spPr>
        <p:txBody>
          <a:bodyPr wrap="square">
            <a:spAutoFit/>
          </a:bodyPr>
          <a:lstStyle/>
          <a:p>
            <a:r>
              <a:rPr lang="en-IN" sz="5400" b="1" dirty="0" err="1" smtClean="0">
                <a:solidFill>
                  <a:srgbClr val="008000"/>
                </a:solidFill>
              </a:rPr>
              <a:t>Aung</a:t>
            </a:r>
            <a:r>
              <a:rPr lang="en-IN" sz="5400" b="1" dirty="0" smtClean="0">
                <a:solidFill>
                  <a:srgbClr val="008000"/>
                </a:solidFill>
              </a:rPr>
              <a:t> San </a:t>
            </a:r>
            <a:r>
              <a:rPr lang="en-IN" sz="5400" b="1" dirty="0" err="1" smtClean="0">
                <a:solidFill>
                  <a:srgbClr val="008000"/>
                </a:solidFill>
              </a:rPr>
              <a:t>Suu</a:t>
            </a:r>
            <a:r>
              <a:rPr lang="en-IN" sz="5400" b="1" dirty="0" smtClean="0">
                <a:solidFill>
                  <a:srgbClr val="008000"/>
                </a:solidFill>
              </a:rPr>
              <a:t> </a:t>
            </a:r>
            <a:r>
              <a:rPr lang="en-IN" sz="5400" b="1" dirty="0" err="1" smtClean="0">
                <a:solidFill>
                  <a:srgbClr val="008000"/>
                </a:solidFill>
              </a:rPr>
              <a:t>Kyi</a:t>
            </a:r>
            <a:endParaRPr lang="en-IN" sz="5400" b="1" dirty="0" smtClean="0">
              <a:solidFill>
                <a:srgbClr val="008000"/>
              </a:solidFill>
            </a:endParaRPr>
          </a:p>
          <a:p>
            <a:r>
              <a:rPr lang="en-IN" sz="4800" b="1" dirty="0" smtClean="0">
                <a:solidFill>
                  <a:srgbClr val="0033CC"/>
                </a:solidFill>
              </a:rPr>
              <a:t>Born 19 June 1945</a:t>
            </a:r>
          </a:p>
          <a:p>
            <a:r>
              <a:rPr lang="en-IN" sz="4800" b="1" dirty="0" smtClean="0">
                <a:solidFill>
                  <a:srgbClr val="0033CC"/>
                </a:solidFill>
              </a:rPr>
              <a:t>a Burmese opposition politician and General Secretary of the National League for Democracy (NLD) in Burma</a:t>
            </a:r>
            <a:endParaRPr lang="en-IN" sz="4800" b="1" dirty="0">
              <a:solidFill>
                <a:srgbClr val="0033CC"/>
              </a:solidFill>
            </a:endParaRPr>
          </a:p>
        </p:txBody>
      </p:sp>
      <p:pic>
        <p:nvPicPr>
          <p:cNvPr id="2050" name="Picture 2" descr="D:\economy\1\462px-Aung_San_Suu_Kyi_17_November_2011.jpg"/>
          <p:cNvPicPr>
            <a:picLocks noChangeAspect="1" noChangeArrowheads="1"/>
          </p:cNvPicPr>
          <p:nvPr/>
        </p:nvPicPr>
        <p:blipFill>
          <a:blip r:embed="rId2" cstate="print"/>
          <a:srcRect/>
          <a:stretch>
            <a:fillRect/>
          </a:stretch>
        </p:blipFill>
        <p:spPr bwMode="auto">
          <a:xfrm>
            <a:off x="6273111" y="228600"/>
            <a:ext cx="2642289" cy="3425825"/>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to="" calcmode="lin" valueType="num">
                                      <p:cBhvr>
                                        <p:cTn id="7" dur="1" fill="hold"/>
                                        <p:tgtEl>
                                          <p:spTgt spid="205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583362"/>
          </a:xfrm>
        </p:spPr>
        <p:txBody>
          <a:bodyPr>
            <a:noAutofit/>
          </a:bodyPr>
          <a:lstStyle/>
          <a:p>
            <a:pPr algn="l"/>
            <a:r>
              <a:rPr lang="en-IN" sz="8800" b="1" dirty="0" smtClean="0">
                <a:solidFill>
                  <a:srgbClr val="FF00FF"/>
                </a:solidFill>
              </a:rPr>
              <a:t>Awards</a:t>
            </a:r>
            <a:r>
              <a:rPr lang="en-IN" sz="4800" dirty="0" smtClean="0"/>
              <a:t/>
            </a:r>
            <a:br>
              <a:rPr lang="en-IN" sz="4800" dirty="0" smtClean="0"/>
            </a:br>
            <a:r>
              <a:rPr lang="en-IN" sz="4800" b="1" dirty="0" err="1" smtClean="0">
                <a:solidFill>
                  <a:srgbClr val="0033CC"/>
                </a:solidFill>
              </a:rPr>
              <a:t>Rafto</a:t>
            </a:r>
            <a:r>
              <a:rPr lang="en-IN" sz="4800" b="1" dirty="0" smtClean="0">
                <a:solidFill>
                  <a:srgbClr val="0033CC"/>
                </a:solidFill>
              </a:rPr>
              <a:t> Prize</a:t>
            </a:r>
            <a:br>
              <a:rPr lang="en-IN" sz="4800" b="1" dirty="0" smtClean="0">
                <a:solidFill>
                  <a:srgbClr val="0033CC"/>
                </a:solidFill>
              </a:rPr>
            </a:br>
            <a:r>
              <a:rPr lang="en-IN" sz="4800" b="1" dirty="0" smtClean="0">
                <a:solidFill>
                  <a:srgbClr val="0033CC"/>
                </a:solidFill>
              </a:rPr>
              <a:t>Nobel Peace Prize</a:t>
            </a:r>
            <a:br>
              <a:rPr lang="en-IN" sz="4800" b="1" dirty="0" smtClean="0">
                <a:solidFill>
                  <a:srgbClr val="0033CC"/>
                </a:solidFill>
              </a:rPr>
            </a:br>
            <a:r>
              <a:rPr lang="en-IN" sz="4800" b="1" dirty="0" smtClean="0">
                <a:solidFill>
                  <a:srgbClr val="0033CC"/>
                </a:solidFill>
              </a:rPr>
              <a:t>Jawaharlal Nehru Award</a:t>
            </a:r>
            <a:br>
              <a:rPr lang="en-IN" sz="4800" b="1" dirty="0" smtClean="0">
                <a:solidFill>
                  <a:srgbClr val="0033CC"/>
                </a:solidFill>
              </a:rPr>
            </a:br>
            <a:r>
              <a:rPr lang="en-IN" sz="4800" b="1" dirty="0" smtClean="0">
                <a:solidFill>
                  <a:srgbClr val="0033CC"/>
                </a:solidFill>
              </a:rPr>
              <a:t>International </a:t>
            </a:r>
            <a:r>
              <a:rPr lang="en-IN" sz="4800" b="1" dirty="0" err="1" smtClean="0">
                <a:solidFill>
                  <a:srgbClr val="0033CC"/>
                </a:solidFill>
              </a:rPr>
              <a:t>Simón</a:t>
            </a:r>
            <a:r>
              <a:rPr lang="en-IN" sz="4800" b="1" dirty="0" smtClean="0">
                <a:solidFill>
                  <a:srgbClr val="0033CC"/>
                </a:solidFill>
              </a:rPr>
              <a:t> Bolívar Prize</a:t>
            </a:r>
            <a:br>
              <a:rPr lang="en-IN" sz="4800" b="1" dirty="0" smtClean="0">
                <a:solidFill>
                  <a:srgbClr val="0033CC"/>
                </a:solidFill>
              </a:rPr>
            </a:br>
            <a:r>
              <a:rPr lang="en-IN" sz="4800" b="1" dirty="0" err="1" smtClean="0">
                <a:solidFill>
                  <a:srgbClr val="0033CC"/>
                </a:solidFill>
              </a:rPr>
              <a:t>Olof</a:t>
            </a:r>
            <a:r>
              <a:rPr lang="en-IN" sz="4800" b="1" dirty="0" smtClean="0">
                <a:solidFill>
                  <a:srgbClr val="0033CC"/>
                </a:solidFill>
              </a:rPr>
              <a:t> Palme Prize</a:t>
            </a:r>
            <a:br>
              <a:rPr lang="en-IN" sz="4800" b="1" dirty="0" smtClean="0">
                <a:solidFill>
                  <a:srgbClr val="0033CC"/>
                </a:solidFill>
              </a:rPr>
            </a:br>
            <a:r>
              <a:rPr lang="en-IN" sz="4800" b="1" dirty="0" err="1" smtClean="0">
                <a:solidFill>
                  <a:srgbClr val="0033CC"/>
                </a:solidFill>
              </a:rPr>
              <a:t>Bhagwan</a:t>
            </a:r>
            <a:r>
              <a:rPr lang="en-IN" sz="4800" b="1" dirty="0" smtClean="0">
                <a:solidFill>
                  <a:srgbClr val="0033CC"/>
                </a:solidFill>
              </a:rPr>
              <a:t> </a:t>
            </a:r>
            <a:r>
              <a:rPr lang="en-IN" sz="4800" b="1" dirty="0" err="1" smtClean="0">
                <a:solidFill>
                  <a:srgbClr val="0033CC"/>
                </a:solidFill>
              </a:rPr>
              <a:t>Mahavir</a:t>
            </a:r>
            <a:r>
              <a:rPr lang="en-IN" sz="4800" b="1" dirty="0" smtClean="0">
                <a:solidFill>
                  <a:srgbClr val="0033CC"/>
                </a:solidFill>
              </a:rPr>
              <a:t> World Peace</a:t>
            </a:r>
            <a:endParaRPr lang="en-IN" sz="4800" b="1" dirty="0">
              <a:solidFill>
                <a:srgbClr val="0033CC"/>
              </a:solidFill>
            </a:endParaRPr>
          </a:p>
        </p:txBody>
      </p:sp>
    </p:spTree>
  </p:cSld>
  <p:clrMapOvr>
    <a:masterClrMapping/>
  </p:clrMapOvr>
  <p:transition>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conomy\1\images.jpg"/>
          <p:cNvPicPr>
            <a:picLocks noChangeAspect="1" noChangeArrowheads="1"/>
          </p:cNvPicPr>
          <p:nvPr/>
        </p:nvPicPr>
        <p:blipFill>
          <a:blip r:embed="rId2" cstate="print"/>
          <a:srcRect/>
          <a:stretch>
            <a:fillRect/>
          </a:stretch>
        </p:blipFill>
        <p:spPr bwMode="auto">
          <a:xfrm>
            <a:off x="1143000" y="0"/>
            <a:ext cx="6858000" cy="6858000"/>
          </a:xfrm>
          <a:prstGeom prst="rect">
            <a:avLst/>
          </a:prstGeom>
          <a:noFill/>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te-IN" b="1" dirty="0" smtClean="0">
                <a:solidFill>
                  <a:srgbClr val="0033CC"/>
                </a:solidFill>
              </a:rPr>
              <a:t>మానవ హక్కులు (</a:t>
            </a:r>
            <a:r>
              <a:rPr lang="en-IN" b="1" dirty="0" smtClean="0">
                <a:solidFill>
                  <a:srgbClr val="0033CC"/>
                </a:solidFill>
              </a:rPr>
              <a:t>Human Rights) </a:t>
            </a:r>
            <a:r>
              <a:rPr lang="te-IN" b="1" dirty="0" smtClean="0">
                <a:solidFill>
                  <a:srgbClr val="0033CC"/>
                </a:solidFill>
              </a:rPr>
              <a:t>అనేవి "మానవులకు సంక్రమించే హక్కులు మరియు స్వేచ్ఛలు.”</a:t>
            </a:r>
            <a:r>
              <a:rPr lang="en-US" b="1" dirty="0" smtClean="0">
                <a:solidFill>
                  <a:srgbClr val="0033CC"/>
                </a:solidFill>
              </a:rPr>
              <a:t> </a:t>
            </a:r>
            <a:r>
              <a:rPr lang="te-IN" b="1" dirty="0" smtClean="0">
                <a:solidFill>
                  <a:srgbClr val="0033CC"/>
                </a:solidFill>
              </a:rPr>
              <a:t>ఈ భావనను ప్రతిపాదించిన వారు సాధారణంగా ప్రతి ఒక్కరు వారు కేవలం మానవులు</a:t>
            </a:r>
            <a:r>
              <a:rPr lang="en-US" b="1" dirty="0" smtClean="0">
                <a:solidFill>
                  <a:srgbClr val="0033CC"/>
                </a:solidFill>
              </a:rPr>
              <a:t> </a:t>
            </a:r>
            <a:r>
              <a:rPr lang="te-IN" b="1" dirty="0" smtClean="0">
                <a:solidFill>
                  <a:srgbClr val="0033CC"/>
                </a:solidFill>
              </a:rPr>
              <a:t>అయిన కారణంగానే కొన్ని హక్కులకు అర్హులని పేర్కొన్నారు.</a:t>
            </a:r>
            <a:endParaRPr lang="en-IN" b="1" dirty="0">
              <a:solidFill>
                <a:srgbClr val="0033CC"/>
              </a:solidFill>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r>
              <a:rPr lang="te-IN" sz="5400" b="1" dirty="0" smtClean="0">
                <a:solidFill>
                  <a:srgbClr val="008000"/>
                </a:solidFill>
              </a:rPr>
              <a:t>కాబట్టి మానవ హక్కులు అనేవి ఒక సార్వత్రిక మరియు సమసమాజ శైలికి చెందినవి. వాస్తవ మానవ నైతికత యొక్క భాగంగా మాత్రమే అటువంటి హక్కులు ఉంటాయి</a:t>
            </a:r>
            <a:r>
              <a:rPr lang="en-US" sz="5400" b="1" dirty="0" smtClean="0">
                <a:solidFill>
                  <a:srgbClr val="008000"/>
                </a:solidFill>
              </a:rPr>
              <a:t>.</a:t>
            </a:r>
            <a:endParaRPr lang="en-IN" sz="5400" b="1" dirty="0">
              <a:solidFill>
                <a:srgbClr val="008000"/>
              </a:solidFill>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te-IN" b="1" dirty="0" smtClean="0">
                <a:solidFill>
                  <a:srgbClr val="FF00FF"/>
                </a:solidFill>
              </a:rPr>
              <a:t>మానవ హక్కుల ఉద్యమం 1970లలో, ముఖ్యంగా పూర్వ మరియు పశ్చిమ ఐరోపాలోని మాజీ సమాజ వాదులతో, ప్రధానంగా ఐక్యరాజ్యసమితి మరియు లాటిన్ అమెరికాల తోడ్పాటుతో ప్రారంభమైంది.</a:t>
            </a:r>
            <a:endParaRPr lang="en-IN" b="1" dirty="0">
              <a:solidFill>
                <a:srgbClr val="FF00FF"/>
              </a:solidFill>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te-IN" sz="6000" b="1" dirty="0" smtClean="0">
                <a:solidFill>
                  <a:srgbClr val="FF0000"/>
                </a:solidFill>
              </a:rPr>
              <a:t>మానవ హక్కుల సార్వత్రిక ప్రకటన (</a:t>
            </a:r>
            <a:r>
              <a:rPr lang="en-IN" sz="6000" b="1" dirty="0" smtClean="0">
                <a:solidFill>
                  <a:srgbClr val="FF0000"/>
                </a:solidFill>
              </a:rPr>
              <a:t>UDHR) </a:t>
            </a:r>
            <a:r>
              <a:rPr lang="te-IN" sz="6000" b="1" dirty="0" smtClean="0">
                <a:solidFill>
                  <a:srgbClr val="FF0000"/>
                </a:solidFill>
              </a:rPr>
              <a:t>ను ఐక్యరాజ్యసమితి జనరల్ అసెంబ్లీ 1948లో స్వీకరించింది,</a:t>
            </a:r>
            <a:endParaRPr lang="en-IN" sz="6000" b="1" dirty="0">
              <a:solidFill>
                <a:srgbClr val="FF0000"/>
              </a:solidFill>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te-IN" sz="4800" b="1" dirty="0" smtClean="0"/>
              <a:t>ఐక్యరాజ్యసమితి మానవ హక్కుల మండలి , 2005 ప్రపంచ సమావేశంలో ఐక్యరాజ్యసమితి మానవ హక్కుల కమిషన్ ను భర్తీ చేసేందుకు సృష్టింపబడింది</a:t>
            </a:r>
            <a:r>
              <a:rPr lang="en-US" sz="4800" b="1" dirty="0" smtClean="0"/>
              <a:t>.</a:t>
            </a:r>
            <a:endParaRPr lang="en-IN" sz="4800" b="1"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anthi\Desktop\421px-Gandhi_smiling_R.jpg"/>
          <p:cNvPicPr>
            <a:picLocks noChangeAspect="1" noChangeArrowheads="1"/>
          </p:cNvPicPr>
          <p:nvPr/>
        </p:nvPicPr>
        <p:blipFill>
          <a:blip r:embed="rId2" cstate="print"/>
          <a:srcRect/>
          <a:stretch>
            <a:fillRect/>
          </a:stretch>
        </p:blipFill>
        <p:spPr bwMode="auto">
          <a:xfrm>
            <a:off x="-1" y="0"/>
            <a:ext cx="3212327" cy="4572000"/>
          </a:xfrm>
          <a:prstGeom prst="rect">
            <a:avLst/>
          </a:prstGeom>
          <a:noFill/>
        </p:spPr>
      </p:pic>
      <p:pic>
        <p:nvPicPr>
          <p:cNvPr id="3" name="Picture 2" descr="C:\Users\santhi\Desktop\Nelson_Mandela-2008_(edit).jpg"/>
          <p:cNvPicPr>
            <a:picLocks noChangeAspect="1" noChangeArrowheads="1"/>
          </p:cNvPicPr>
          <p:nvPr/>
        </p:nvPicPr>
        <p:blipFill>
          <a:blip r:embed="rId3" cstate="print"/>
          <a:srcRect/>
          <a:stretch>
            <a:fillRect/>
          </a:stretch>
        </p:blipFill>
        <p:spPr bwMode="auto">
          <a:xfrm>
            <a:off x="-228600" y="3657600"/>
            <a:ext cx="3443224" cy="4495800"/>
          </a:xfrm>
          <a:prstGeom prst="rect">
            <a:avLst/>
          </a:prstGeom>
          <a:noFill/>
        </p:spPr>
      </p:pic>
      <p:pic>
        <p:nvPicPr>
          <p:cNvPr id="4" name="Picture 2" descr="C:\Users\santhi\Desktop\EleanorRoosevelt_4.jpg"/>
          <p:cNvPicPr>
            <a:picLocks noChangeAspect="1" noChangeArrowheads="1"/>
          </p:cNvPicPr>
          <p:nvPr/>
        </p:nvPicPr>
        <p:blipFill>
          <a:blip r:embed="rId4" cstate="print"/>
          <a:srcRect/>
          <a:stretch>
            <a:fillRect/>
          </a:stretch>
        </p:blipFill>
        <p:spPr bwMode="auto">
          <a:xfrm>
            <a:off x="5381031" y="0"/>
            <a:ext cx="3762969" cy="3733800"/>
          </a:xfrm>
          <a:prstGeom prst="rect">
            <a:avLst/>
          </a:prstGeom>
          <a:noFill/>
        </p:spPr>
      </p:pic>
      <p:pic>
        <p:nvPicPr>
          <p:cNvPr id="5" name="Picture 4" descr="C:\Users\santhi\Desktop\250px-Martin_Luther_King_Jr_NYWTS.jpg"/>
          <p:cNvPicPr>
            <a:picLocks noChangeAspect="1" noChangeArrowheads="1"/>
          </p:cNvPicPr>
          <p:nvPr/>
        </p:nvPicPr>
        <p:blipFill>
          <a:blip r:embed="rId5" cstate="print"/>
          <a:srcRect/>
          <a:stretch>
            <a:fillRect/>
          </a:stretch>
        </p:blipFill>
        <p:spPr bwMode="auto">
          <a:xfrm>
            <a:off x="5387316" y="3752699"/>
            <a:ext cx="3756685" cy="4553101"/>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to="" calcmode="lin" valueType="num">
                                      <p:cBhvr>
                                        <p:cTn id="16"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te-IN" sz="9600" b="1" dirty="0" smtClean="0">
                <a:solidFill>
                  <a:srgbClr val="C00000"/>
                </a:solidFill>
              </a:rPr>
              <a:t>మోహ</a:t>
            </a:r>
            <a:r>
              <a:rPr lang="te-IN" sz="9600" dirty="0" smtClean="0">
                <a:solidFill>
                  <a:srgbClr val="C00000"/>
                </a:solidFill>
              </a:rPr>
              <a:t>న్</a:t>
            </a:r>
            <a:r>
              <a:rPr lang="te-IN" sz="9600" b="1" dirty="0" smtClean="0">
                <a:solidFill>
                  <a:srgbClr val="C00000"/>
                </a:solidFill>
              </a:rPr>
              <a:t> దాస్ కరంచంద్ గాంధీ</a:t>
            </a:r>
            <a:endParaRPr lang="en-US" sz="9600" b="1" dirty="0">
              <a:solidFill>
                <a:srgbClr val="C00000"/>
              </a:solidFill>
            </a:endParaRPr>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361</Words>
  <Application>Microsoft Office PowerPoint</Application>
  <PresentationFormat>On-screen Show (4:3)</PresentationFormat>
  <Paragraphs>27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మానవ హక్కులు (Human Rights) అనేవి "మానవులకు సంక్రమించే హక్కులు మరియు స్వేచ్ఛలు.” ఈ భావనను ప్రతిపాదించిన వారు సాధారణంగా ప్రతి ఒక్కరు వారు కేవలం మానవులు అయిన కారణంగానే కొన్ని హక్కులకు అర్హులని పేర్కొన్నారు.</vt:lpstr>
      <vt:lpstr>కాబట్టి మానవ హక్కులు అనేవి ఒక సార్వత్రిక మరియు సమసమాజ శైలికి చెందినవి. వాస్తవ మానవ నైతికత యొక్క భాగంగా మాత్రమే అటువంటి హక్కులు ఉంటాయి.</vt:lpstr>
      <vt:lpstr>మానవ హక్కుల ఉద్యమం 1970లలో, ముఖ్యంగా పూర్వ మరియు పశ్చిమ ఐరోపాలోని మాజీ సమాజ వాదులతో, ప్రధానంగా ఐక్యరాజ్యసమితి మరియు లాటిన్ అమెరికాల తోడ్పాటుతో ప్రారంభమైంది.</vt:lpstr>
      <vt:lpstr>మానవ హక్కుల సార్వత్రిక ప్రకటన (UDHR) ను ఐక్యరాజ్యసమితి జనరల్ అసెంబ్లీ 1948లో స్వీకరించింది,</vt:lpstr>
      <vt:lpstr>ఐక్యరాజ్యసమితి మానవ హక్కుల మండలి , 2005 ప్రపంచ సమావేశంలో ఐక్యరాజ్యసమితి మానవ హక్కుల కమిషన్ ను భర్తీ చేసేందుకు సృష్టింపబడింది.</vt:lpstr>
      <vt:lpstr>Slide 8</vt:lpstr>
      <vt:lpstr>మోహన్ దాస్ కరంచంద్ గాంధీ</vt:lpstr>
      <vt:lpstr>మోహన్ దాస్ కరంచంద్ గాంధీ భారతీయులందరిచే ఆదరింపబడే ఒక గొప్ప స్వాతంత్ర్య సమరయోధుడు. ప్రజలు ఆయనను జాతిపిత గా గౌరవిస్తారు.</vt:lpstr>
      <vt:lpstr>Slide 11</vt:lpstr>
      <vt:lpstr>సత్యము, అహింసలు గాంధీ కొలిచిన దేవతలు. సహాయ నిరాకరణ, సత్యాగ్రహము ఆయన పూజాసామాగ్రి. 20వ శతాబ్దిలోని రాజకీయనాయకులలో అత్యధికముగా మానవాళిని ప్రభావితము చేసిన రాజకీయ నాయకునిగా ఆయనను CABLE NEWS NETWORK, USA (CNN) జరిపిన సర్వేలో ప్రజలు గుర్తించారు.</vt:lpstr>
      <vt:lpstr>నెల్సన్ రోలిహ్లాహ్లా మండేలా Nelson Rolihlahla Mandela</vt:lpstr>
      <vt:lpstr>Slide 14</vt:lpstr>
      <vt:lpstr>నెల్సన్ రోలిహ్లాహ్లా మండేలా (ఆంగ్లం Nelson Rolihlahla Mandela, జననం 18 జూలై 1918) దక్షిణాఫ్రికా మాజీ అధ్యక్షుడు. ఆ దేశానికి పూర్తి స్థాయి ప్రజాస్వామ్యంలో ఎన్నికైన మొట్టమొదటి నాయకుడు.</vt:lpstr>
      <vt:lpstr>అధ్యక్షుడు కాకమునుపు ఇతను జాతి వివక్ష వ్యతిరేఖ ఉద్యమ కారుడు మరియు ఆఫ్రికన్ నేషనల్ కాంగ్రెస్ కు, దానికి సాయుధ విభాగం అయిన "ఉంకోంటో విసిజ్వే"కు అధ్యక్షుడు. జాతి వివక్షకు వ్యతిరేకంగా జరిపిన పోరాటంలో జరిగిన ఒక మారణకాండకు సంబంధించి 27 సంవత్సరాల పాటు "రోబెన్" అనే ద్వీపంలో జైలు శిక్షననుభవించాడు. 20వ శతాబ్దపు అత్యంత ప్రసిద్ధులైన ప్రపంచ నాయకులలో ఒకడు. నల్లజాతి సూరీడు అని పలు తెలుగు వ్యాసాలలో ఈయనను గురించి వర్ణించారు. జాతి వివక్షతకు వ్యతిరేకంగా జరిపే పొరాటాలకు, వర్ణ సమానతకు నెల్సన్ మండేలా సంకేతంగా నిలిచాడు.</vt:lpstr>
      <vt:lpstr>అన్నా ఎలియనార్ రూజ్ వెల్ట్  Anna Eleanor Roosevelt </vt:lpstr>
      <vt:lpstr>Slide 18</vt:lpstr>
      <vt:lpstr>Anna Eleanor Roosevelt October 11, 1884 – November 7, 1962) was the First Lady of the United States from 1933 to 1945.</vt:lpstr>
      <vt:lpstr>She supported the New Deal policies of her husband, distant cousin Franklin Delano Roosevelt.</vt:lpstr>
      <vt:lpstr>మార్టిన్ లూథర్ కింగ్ జూనియర్  (Martin Luther King, Jr. )  (జనవరి 15, 1929 - ఏప్రిల్ 4, 1968)</vt:lpstr>
      <vt:lpstr>Slide 22</vt:lpstr>
      <vt:lpstr>అమెరికా కు చెందిన పాస్టర్, ఉద్యమకారుడు మరియు ప్రముఖ ఆఫ్రికన్-అమెరికన్ పౌరహక్కుల ఉద్యమకారుడు. ఇతడి ముఖ్య ఉద్దేశ్యం అమెరికాలో పౌర హక్కులను కాపాడడంలో అభివృద్ధి సాధించడం, మరియు ఇతడిని మానవహక్కుల పరిరక్షణా ప్రతినిధిగా నేటికినీ గుర్తింపు ఉన్నది.</vt:lpstr>
      <vt:lpstr>ఇతను బాప్టిస్ట్ మినిస్టర్ కూడానూ.[1] ఇతను పౌరహక్కుల రక్షణా ఉద్యమం ద్వారా తన ప్రస్థానం మొదలెట్టాడు. ఇతడు 1955 మాంట్‌గొమరీ బస్సు నిరసనకు ప్రాతినిధ్యం వహించాడు, మరియు సదరన్ క్రిస్టియన్ లీడర్‌షిప్ కాన్ఫరెన్స్ 1957లో స్థాపించుటకు తోడ్పడ్డాడు, ఈ సంస్థకు ఇతను మొదటి అధ్యక్షుడు.</vt:lpstr>
      <vt:lpstr>Slide 25</vt:lpstr>
      <vt:lpstr>Slide 26</vt:lpstr>
      <vt:lpstr>Awards Rafto Prize Nobel Peace Prize Jawaharlal Nehru Award International Simón Bolívar Prize Olof Palme Prize Bhagwan Mahavir World Peace</vt:lpstr>
      <vt:lpstr>Slide 28</vt:lpstr>
    </vt:vector>
  </TitlesOfParts>
  <Company>Tran Duy Linh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santhi</dc:creator>
  <cp:lastModifiedBy>santhi</cp:lastModifiedBy>
  <cp:revision>30</cp:revision>
  <dcterms:created xsi:type="dcterms:W3CDTF">2012-04-28T07:37:27Z</dcterms:created>
  <dcterms:modified xsi:type="dcterms:W3CDTF">2012-05-12T13:06:44Z</dcterms:modified>
</cp:coreProperties>
</file>